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3.xml" ContentType="application/vnd.openxmlformats-officedocument.presentationml.slid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25" autoAdjust="0"/>
    <p:restoredTop sz="94660"/>
  </p:normalViewPr>
  <p:slideViewPr>
    <p:cSldViewPr snapToGrid="0">
      <p:cViewPr varScale="1">
        <p:scale>
          <a:sx n="79" d="100"/>
          <a:sy n="79" d="100"/>
        </p:scale>
        <p:origin x="108" y="4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10" Type="http://schemas.openxmlformats.org/officeDocument/2006/relationships/customXml" Target="../customXml/item2.xml"/><Relationship Id="rId4" Type="http://schemas.openxmlformats.org/officeDocument/2006/relationships/slide" Target="slides/slide3.xml"/><Relationship Id="rId9" Type="http://schemas.openxmlformats.org/officeDocument/2006/relationships/customXml" Target="../customXml/item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2F9945-3875-4721-92AD-8495C9E6A874}" type="datetimeFigureOut">
              <a:rPr lang="en-IE" smtClean="0"/>
              <a:t>19/08/2024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367BD2-D920-4C97-8F23-1B740516A521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4306622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2F9945-3875-4721-92AD-8495C9E6A874}" type="datetimeFigureOut">
              <a:rPr lang="en-IE" smtClean="0"/>
              <a:t>19/08/2024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367BD2-D920-4C97-8F23-1B740516A521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0365947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2F9945-3875-4721-92AD-8495C9E6A874}" type="datetimeFigureOut">
              <a:rPr lang="en-IE" smtClean="0"/>
              <a:t>19/08/2024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367BD2-D920-4C97-8F23-1B740516A521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6554490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2F9945-3875-4721-92AD-8495C9E6A874}" type="datetimeFigureOut">
              <a:rPr lang="en-IE" smtClean="0"/>
              <a:t>19/08/2024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367BD2-D920-4C97-8F23-1B740516A521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2540850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2F9945-3875-4721-92AD-8495C9E6A874}" type="datetimeFigureOut">
              <a:rPr lang="en-IE" smtClean="0"/>
              <a:t>19/08/2024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367BD2-D920-4C97-8F23-1B740516A521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204783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2F9945-3875-4721-92AD-8495C9E6A874}" type="datetimeFigureOut">
              <a:rPr lang="en-IE" smtClean="0"/>
              <a:t>19/08/2024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367BD2-D920-4C97-8F23-1B740516A521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340557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2F9945-3875-4721-92AD-8495C9E6A874}" type="datetimeFigureOut">
              <a:rPr lang="en-IE" smtClean="0"/>
              <a:t>19/08/2024</a:t>
            </a:fld>
            <a:endParaRPr lang="en-I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367BD2-D920-4C97-8F23-1B740516A521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7544880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2F9945-3875-4721-92AD-8495C9E6A874}" type="datetimeFigureOut">
              <a:rPr lang="en-IE" smtClean="0"/>
              <a:t>19/08/2024</a:t>
            </a:fld>
            <a:endParaRPr lang="en-I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367BD2-D920-4C97-8F23-1B740516A521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2956704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2F9945-3875-4721-92AD-8495C9E6A874}" type="datetimeFigureOut">
              <a:rPr lang="en-IE" smtClean="0"/>
              <a:t>19/08/2024</a:t>
            </a:fld>
            <a:endParaRPr lang="en-I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367BD2-D920-4C97-8F23-1B740516A521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7442630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2F9945-3875-4721-92AD-8495C9E6A874}" type="datetimeFigureOut">
              <a:rPr lang="en-IE" smtClean="0"/>
              <a:t>19/08/2024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367BD2-D920-4C97-8F23-1B740516A521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7265221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2F9945-3875-4721-92AD-8495C9E6A874}" type="datetimeFigureOut">
              <a:rPr lang="en-IE" smtClean="0"/>
              <a:t>19/08/2024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367BD2-D920-4C97-8F23-1B740516A521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2023690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2F9945-3875-4721-92AD-8495C9E6A874}" type="datetimeFigureOut">
              <a:rPr lang="en-IE" smtClean="0"/>
              <a:t>19/08/2024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367BD2-D920-4C97-8F23-1B740516A521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4983048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-4085915" y="-2110020"/>
            <a:ext cx="16277915" cy="8968020"/>
            <a:chOff x="0" y="0"/>
            <a:chExt cx="32555831" cy="17936040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32401201" cy="17936040"/>
            </a:xfrm>
            <a:custGeom>
              <a:avLst/>
              <a:gdLst/>
              <a:ahLst/>
              <a:cxnLst/>
              <a:rect l="l" t="t" r="r" b="b"/>
              <a:pathLst>
                <a:path w="32401201" h="17936040">
                  <a:moveTo>
                    <a:pt x="0" y="0"/>
                  </a:moveTo>
                  <a:lnTo>
                    <a:pt x="32401201" y="0"/>
                  </a:lnTo>
                  <a:lnTo>
                    <a:pt x="32401201" y="17936040"/>
                  </a:lnTo>
                  <a:lnTo>
                    <a:pt x="0" y="17936040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/>
              <a:stretch>
                <a:fillRect l="-887" t="-2654" r="-238" b="-104"/>
              </a:stretch>
            </a:blipFill>
          </p:spPr>
        </p:sp>
        <p:sp>
          <p:nvSpPr>
            <p:cNvPr id="4" name="Freeform 4"/>
            <p:cNvSpPr/>
            <p:nvPr/>
          </p:nvSpPr>
          <p:spPr>
            <a:xfrm>
              <a:off x="8171831" y="4220040"/>
              <a:ext cx="24384000" cy="2558392"/>
            </a:xfrm>
            <a:custGeom>
              <a:avLst/>
              <a:gdLst/>
              <a:ahLst/>
              <a:cxnLst/>
              <a:rect l="l" t="t" r="r" b="b"/>
              <a:pathLst>
                <a:path w="24384000" h="2558392">
                  <a:moveTo>
                    <a:pt x="0" y="0"/>
                  </a:moveTo>
                  <a:lnTo>
                    <a:pt x="24384000" y="0"/>
                  </a:lnTo>
                  <a:lnTo>
                    <a:pt x="24384000" y="2558392"/>
                  </a:lnTo>
                  <a:lnTo>
                    <a:pt x="0" y="255839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3"/>
              <a:stretch>
                <a:fillRect t="-69137" b="-69137"/>
              </a:stretch>
            </a:blipFill>
          </p:spPr>
        </p:sp>
      </p:grpSp>
      <p:sp>
        <p:nvSpPr>
          <p:cNvPr id="5" name="TextBox 5"/>
          <p:cNvSpPr txBox="1"/>
          <p:nvPr/>
        </p:nvSpPr>
        <p:spPr>
          <a:xfrm>
            <a:off x="596236" y="1379326"/>
            <a:ext cx="9629641" cy="100027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3888"/>
              </a:lnSpc>
            </a:pPr>
            <a:r>
              <a:rPr lang="en-US" sz="3600" spc="-143" dirty="0">
                <a:solidFill>
                  <a:srgbClr val="2728C0"/>
                </a:solidFill>
                <a:latin typeface="Youth"/>
              </a:rPr>
              <a:t>Protocol</a:t>
            </a:r>
          </a:p>
          <a:p>
            <a:pPr>
              <a:lnSpc>
                <a:spcPts val="3888"/>
              </a:lnSpc>
            </a:pPr>
            <a:endParaRPr lang="en-US" sz="3600" spc="-143" dirty="0">
              <a:solidFill>
                <a:srgbClr val="2728C0"/>
              </a:solidFill>
              <a:latin typeface="Youth"/>
            </a:endParaRPr>
          </a:p>
        </p:txBody>
      </p:sp>
      <p:sp>
        <p:nvSpPr>
          <p:cNvPr id="6" name="TextBox 6"/>
          <p:cNvSpPr txBox="1"/>
          <p:nvPr/>
        </p:nvSpPr>
        <p:spPr>
          <a:xfrm>
            <a:off x="276362" y="1947160"/>
            <a:ext cx="9629641" cy="377026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434362" lvl="1" indent="-217181">
              <a:lnSpc>
                <a:spcPts val="4032"/>
              </a:lnSpc>
              <a:buFont typeface="Arial"/>
              <a:buChar char="•"/>
            </a:pPr>
            <a:r>
              <a:rPr lang="en-US" sz="2400" spc="-95" dirty="0">
                <a:solidFill>
                  <a:srgbClr val="2728C0"/>
                </a:solidFill>
                <a:latin typeface="Poppins"/>
              </a:rPr>
              <a:t>30’ latest arrival of the referees</a:t>
            </a:r>
          </a:p>
          <a:p>
            <a:pPr marL="361968" lvl="1" indent="-180984">
              <a:lnSpc>
                <a:spcPts val="3360"/>
              </a:lnSpc>
              <a:buFont typeface="Arial"/>
              <a:buChar char="•"/>
            </a:pPr>
            <a:r>
              <a:rPr lang="en-US" sz="2000" spc="-79" dirty="0">
                <a:solidFill>
                  <a:srgbClr val="2728C0"/>
                </a:solidFill>
                <a:latin typeface="Poppins"/>
              </a:rPr>
              <a:t>Checks:</a:t>
            </a:r>
          </a:p>
          <a:p>
            <a:pPr marL="782994" lvl="2" indent="-260998">
              <a:lnSpc>
                <a:spcPts val="3024"/>
              </a:lnSpc>
              <a:buFont typeface="Arial"/>
              <a:buChar char="⚬"/>
            </a:pPr>
            <a:r>
              <a:rPr lang="en-US" spc="-71" dirty="0">
                <a:solidFill>
                  <a:srgbClr val="2728C0"/>
                </a:solidFill>
                <a:latin typeface="Poppins"/>
              </a:rPr>
              <a:t>Checking reg. IDs</a:t>
            </a:r>
          </a:p>
          <a:p>
            <a:pPr marL="782994" lvl="2" indent="-260998">
              <a:lnSpc>
                <a:spcPts val="3024"/>
              </a:lnSpc>
              <a:buFont typeface="Arial"/>
              <a:buChar char="⚬"/>
            </a:pPr>
            <a:r>
              <a:rPr lang="en-US" spc="-71" dirty="0">
                <a:solidFill>
                  <a:srgbClr val="2728C0"/>
                </a:solidFill>
                <a:latin typeface="Poppins"/>
              </a:rPr>
              <a:t>Players list</a:t>
            </a:r>
          </a:p>
          <a:p>
            <a:pPr marL="782994" lvl="2" indent="-260998">
              <a:lnSpc>
                <a:spcPts val="3024"/>
              </a:lnSpc>
              <a:buFont typeface="Arial"/>
              <a:buChar char="⚬"/>
            </a:pPr>
            <a:r>
              <a:rPr lang="en-US" spc="-71" dirty="0">
                <a:solidFill>
                  <a:srgbClr val="2728C0"/>
                </a:solidFill>
                <a:latin typeface="Poppins"/>
              </a:rPr>
              <a:t>Player numbers</a:t>
            </a:r>
          </a:p>
          <a:p>
            <a:pPr marL="782994" lvl="2" indent="-260998">
              <a:lnSpc>
                <a:spcPts val="3024"/>
              </a:lnSpc>
              <a:buFont typeface="Arial"/>
              <a:buChar char="⚬"/>
            </a:pPr>
            <a:r>
              <a:rPr lang="en-US" spc="-71" dirty="0">
                <a:solidFill>
                  <a:srgbClr val="2728C0"/>
                </a:solidFill>
                <a:latin typeface="Poppins"/>
              </a:rPr>
              <a:t>Net height &amp; tension</a:t>
            </a:r>
          </a:p>
          <a:p>
            <a:pPr marL="782994" lvl="2" indent="-260998">
              <a:lnSpc>
                <a:spcPts val="3024"/>
              </a:lnSpc>
              <a:buFont typeface="Arial"/>
              <a:buChar char="⚬"/>
            </a:pPr>
            <a:r>
              <a:rPr lang="en-US" spc="-71" dirty="0">
                <a:solidFill>
                  <a:srgbClr val="2728C0"/>
                </a:solidFill>
                <a:latin typeface="Poppins"/>
              </a:rPr>
              <a:t>Ball pressure</a:t>
            </a:r>
          </a:p>
          <a:p>
            <a:pPr marL="782994" lvl="2" indent="-260998">
              <a:lnSpc>
                <a:spcPts val="3024"/>
              </a:lnSpc>
              <a:buFont typeface="Arial"/>
              <a:buChar char="⚬"/>
            </a:pPr>
            <a:r>
              <a:rPr lang="en-US" spc="-71" dirty="0">
                <a:solidFill>
                  <a:srgbClr val="2728C0"/>
                </a:solidFill>
                <a:latin typeface="Poppins"/>
              </a:rPr>
              <a:t>Court, Playing and competition area etc.</a:t>
            </a:r>
          </a:p>
          <a:p>
            <a:pPr marL="434362" lvl="1" indent="-217181">
              <a:lnSpc>
                <a:spcPts val="4032"/>
              </a:lnSpc>
              <a:buFont typeface="Arial"/>
              <a:buChar char="•"/>
            </a:pPr>
            <a:r>
              <a:rPr lang="en-US" sz="2400" spc="-95" dirty="0">
                <a:solidFill>
                  <a:srgbClr val="2728C0"/>
                </a:solidFill>
                <a:latin typeface="Poppins"/>
              </a:rPr>
              <a:t>15’ </a:t>
            </a:r>
            <a:r>
              <a:rPr lang="en-US" sz="2400" spc="-95" dirty="0">
                <a:solidFill>
                  <a:srgbClr val="2728C0"/>
                </a:solidFill>
                <a:latin typeface="Poppins"/>
              </a:rPr>
              <a:t>Coin toss - Captains sign the scoresheet</a:t>
            </a:r>
          </a:p>
        </p:txBody>
      </p:sp>
    </p:spTree>
    <p:extLst>
      <p:ext uri="{BB962C8B-B14F-4D97-AF65-F5344CB8AC3E}">
        <p14:creationId xmlns:p14="http://schemas.microsoft.com/office/powerpoint/2010/main" val="30580348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-4027317" y="-2110020"/>
            <a:ext cx="16200601" cy="8968020"/>
            <a:chOff x="154629" y="24063"/>
            <a:chExt cx="32401202" cy="17936040"/>
          </a:xfrm>
        </p:grpSpPr>
        <p:sp>
          <p:nvSpPr>
            <p:cNvPr id="3" name="Freeform 3"/>
            <p:cNvSpPr/>
            <p:nvPr/>
          </p:nvSpPr>
          <p:spPr>
            <a:xfrm>
              <a:off x="154629" y="24063"/>
              <a:ext cx="32401202" cy="17936040"/>
            </a:xfrm>
            <a:custGeom>
              <a:avLst/>
              <a:gdLst/>
              <a:ahLst/>
              <a:cxnLst/>
              <a:rect l="l" t="t" r="r" b="b"/>
              <a:pathLst>
                <a:path w="32401201" h="17936040">
                  <a:moveTo>
                    <a:pt x="0" y="0"/>
                  </a:moveTo>
                  <a:lnTo>
                    <a:pt x="32401201" y="0"/>
                  </a:lnTo>
                  <a:lnTo>
                    <a:pt x="32401201" y="17936040"/>
                  </a:lnTo>
                  <a:lnTo>
                    <a:pt x="0" y="17936040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/>
              <a:stretch>
                <a:fillRect l="-887" t="-2654" r="-238" b="-104"/>
              </a:stretch>
            </a:blipFill>
          </p:spPr>
        </p:sp>
        <p:sp>
          <p:nvSpPr>
            <p:cNvPr id="4" name="Freeform 4"/>
            <p:cNvSpPr/>
            <p:nvPr/>
          </p:nvSpPr>
          <p:spPr>
            <a:xfrm>
              <a:off x="8171831" y="4220040"/>
              <a:ext cx="24384000" cy="2558392"/>
            </a:xfrm>
            <a:custGeom>
              <a:avLst/>
              <a:gdLst/>
              <a:ahLst/>
              <a:cxnLst/>
              <a:rect l="l" t="t" r="r" b="b"/>
              <a:pathLst>
                <a:path w="24384000" h="2558392">
                  <a:moveTo>
                    <a:pt x="0" y="0"/>
                  </a:moveTo>
                  <a:lnTo>
                    <a:pt x="24384000" y="0"/>
                  </a:lnTo>
                  <a:lnTo>
                    <a:pt x="24384000" y="2558392"/>
                  </a:lnTo>
                  <a:lnTo>
                    <a:pt x="0" y="255839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3"/>
              <a:stretch>
                <a:fillRect t="-69137" b="-69137"/>
              </a:stretch>
            </a:blipFill>
          </p:spPr>
        </p:sp>
      </p:grpSp>
      <p:sp>
        <p:nvSpPr>
          <p:cNvPr id="5" name="TextBox 5"/>
          <p:cNvSpPr txBox="1"/>
          <p:nvPr/>
        </p:nvSpPr>
        <p:spPr>
          <a:xfrm>
            <a:off x="596236" y="1379326"/>
            <a:ext cx="9629641" cy="450123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3888"/>
              </a:lnSpc>
            </a:pPr>
            <a:r>
              <a:rPr lang="en-US" sz="3600" spc="-143" dirty="0">
                <a:solidFill>
                  <a:srgbClr val="2728C0"/>
                </a:solidFill>
                <a:latin typeface="Youth"/>
              </a:rPr>
              <a:t>Protocol</a:t>
            </a:r>
          </a:p>
          <a:p>
            <a:pPr marL="381019" indent="-381019">
              <a:lnSpc>
                <a:spcPts val="3888"/>
              </a:lnSpc>
              <a:buFont typeface="Arial" panose="020B0604020202020204" pitchFamily="34" charset="0"/>
              <a:buChar char="•"/>
            </a:pPr>
            <a:endParaRPr lang="en-US" sz="2400" spc="-143" dirty="0">
              <a:solidFill>
                <a:srgbClr val="2728C0"/>
              </a:solidFill>
              <a:latin typeface="Poppins" panose="020B0604020202020204" charset="0"/>
              <a:cs typeface="Poppins" panose="020B0604020202020204" charset="0"/>
            </a:endParaRPr>
          </a:p>
          <a:p>
            <a:pPr marL="381019" indent="-381019">
              <a:lnSpc>
                <a:spcPts val="3888"/>
              </a:lnSpc>
              <a:buFont typeface="Arial" panose="020B0604020202020204" pitchFamily="34" charset="0"/>
              <a:buChar char="•"/>
            </a:pPr>
            <a:r>
              <a:rPr lang="en-US" sz="2400" spc="-143" dirty="0">
                <a:solidFill>
                  <a:srgbClr val="2728C0"/>
                </a:solidFill>
                <a:latin typeface="Poppins" panose="020B0604020202020204" charset="0"/>
                <a:cs typeface="Poppins" panose="020B0604020202020204" charset="0"/>
              </a:rPr>
              <a:t>14’ Start of the official warm up at the net</a:t>
            </a:r>
          </a:p>
          <a:p>
            <a:pPr>
              <a:lnSpc>
                <a:spcPts val="3888"/>
              </a:lnSpc>
            </a:pPr>
            <a:r>
              <a:rPr lang="en-US" sz="2400" spc="-143" dirty="0">
                <a:solidFill>
                  <a:srgbClr val="2728C0"/>
                </a:solidFill>
                <a:latin typeface="Poppins" panose="020B0604020202020204" charset="0"/>
                <a:cs typeface="Poppins" panose="020B0604020202020204" charset="0"/>
              </a:rPr>
              <a:t>Line ups must be given to the 2</a:t>
            </a:r>
            <a:r>
              <a:rPr lang="en-US" sz="2400" spc="-143" baseline="30000" dirty="0">
                <a:solidFill>
                  <a:srgbClr val="2728C0"/>
                </a:solidFill>
                <a:latin typeface="Poppins" panose="020B0604020202020204" charset="0"/>
                <a:cs typeface="Poppins" panose="020B0604020202020204" charset="0"/>
              </a:rPr>
              <a:t>nd</a:t>
            </a:r>
            <a:r>
              <a:rPr lang="en-US" sz="2400" spc="-143" dirty="0">
                <a:solidFill>
                  <a:srgbClr val="2728C0"/>
                </a:solidFill>
                <a:latin typeface="Poppins" panose="020B0604020202020204" charset="0"/>
                <a:cs typeface="Poppins" panose="020B0604020202020204" charset="0"/>
              </a:rPr>
              <a:t> referee (latest 12 minutes before the start of the match)</a:t>
            </a:r>
          </a:p>
          <a:p>
            <a:pPr marL="381019" indent="-381019">
              <a:lnSpc>
                <a:spcPts val="3888"/>
              </a:lnSpc>
              <a:buFont typeface="Arial" panose="020B0604020202020204" pitchFamily="34" charset="0"/>
              <a:buChar char="•"/>
            </a:pPr>
            <a:r>
              <a:rPr lang="en-US" sz="2400" spc="-143" dirty="0">
                <a:solidFill>
                  <a:srgbClr val="2728C0"/>
                </a:solidFill>
                <a:latin typeface="Poppins" panose="020B0604020202020204" charset="0"/>
                <a:cs typeface="Poppins" panose="020B0604020202020204" charset="0"/>
              </a:rPr>
              <a:t>4’ End of the official warm up at the net</a:t>
            </a:r>
          </a:p>
          <a:p>
            <a:pPr marL="381019" indent="-381019">
              <a:lnSpc>
                <a:spcPts val="3888"/>
              </a:lnSpc>
              <a:buFont typeface="Arial" panose="020B0604020202020204" pitchFamily="34" charset="0"/>
              <a:buChar char="•"/>
            </a:pPr>
            <a:r>
              <a:rPr lang="en-US" sz="2400" spc="-143" dirty="0">
                <a:solidFill>
                  <a:srgbClr val="2728C0"/>
                </a:solidFill>
                <a:latin typeface="Poppins" panose="020B0604020202020204" charset="0"/>
                <a:cs typeface="Poppins" panose="020B0604020202020204" charset="0"/>
              </a:rPr>
              <a:t>3’  Players line up. Both referees must be located on the side line on either side of the post, on the side of the court nearest the scorer’s table. 1</a:t>
            </a:r>
            <a:r>
              <a:rPr lang="en-US" sz="2400" spc="-143" baseline="30000" dirty="0">
                <a:solidFill>
                  <a:srgbClr val="2728C0"/>
                </a:solidFill>
                <a:latin typeface="Poppins" panose="020B0604020202020204" charset="0"/>
                <a:cs typeface="Poppins" panose="020B0604020202020204" charset="0"/>
              </a:rPr>
              <a:t>st</a:t>
            </a:r>
            <a:r>
              <a:rPr lang="en-US" sz="2400" spc="-143" dirty="0">
                <a:solidFill>
                  <a:srgbClr val="2728C0"/>
                </a:solidFill>
                <a:latin typeface="Poppins" panose="020B0604020202020204" charset="0"/>
                <a:cs typeface="Poppins" panose="020B0604020202020204" charset="0"/>
              </a:rPr>
              <a:t> referee on the side of team A and 2</a:t>
            </a:r>
            <a:r>
              <a:rPr lang="en-US" sz="2400" spc="-143" baseline="30000" dirty="0">
                <a:solidFill>
                  <a:srgbClr val="2728C0"/>
                </a:solidFill>
                <a:latin typeface="Poppins" panose="020B0604020202020204" charset="0"/>
                <a:cs typeface="Poppins" panose="020B0604020202020204" charset="0"/>
              </a:rPr>
              <a:t>nd</a:t>
            </a:r>
            <a:r>
              <a:rPr lang="en-US" sz="2400" spc="-143" dirty="0">
                <a:solidFill>
                  <a:srgbClr val="2728C0"/>
                </a:solidFill>
                <a:latin typeface="Poppins" panose="020B0604020202020204" charset="0"/>
                <a:cs typeface="Poppins" panose="020B0604020202020204" charset="0"/>
              </a:rPr>
              <a:t> referee on the side of team B.</a:t>
            </a:r>
            <a:endParaRPr lang="en-US" sz="2400" spc="-143" dirty="0">
              <a:solidFill>
                <a:srgbClr val="2728C0"/>
              </a:solidFill>
              <a:latin typeface="Poppins" panose="020B0604020202020204" charset="0"/>
              <a:cs typeface="Poppins" panose="020B060402020202020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42947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-4027317" y="-2110020"/>
            <a:ext cx="16200601" cy="8968020"/>
            <a:chOff x="154629" y="24063"/>
            <a:chExt cx="32401202" cy="17936040"/>
          </a:xfrm>
        </p:grpSpPr>
        <p:sp>
          <p:nvSpPr>
            <p:cNvPr id="3" name="Freeform 3"/>
            <p:cNvSpPr/>
            <p:nvPr/>
          </p:nvSpPr>
          <p:spPr>
            <a:xfrm>
              <a:off x="154629" y="24063"/>
              <a:ext cx="32401202" cy="17936040"/>
            </a:xfrm>
            <a:custGeom>
              <a:avLst/>
              <a:gdLst/>
              <a:ahLst/>
              <a:cxnLst/>
              <a:rect l="l" t="t" r="r" b="b"/>
              <a:pathLst>
                <a:path w="32401201" h="17936040">
                  <a:moveTo>
                    <a:pt x="0" y="0"/>
                  </a:moveTo>
                  <a:lnTo>
                    <a:pt x="32401201" y="0"/>
                  </a:lnTo>
                  <a:lnTo>
                    <a:pt x="32401201" y="17936040"/>
                  </a:lnTo>
                  <a:lnTo>
                    <a:pt x="0" y="17936040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/>
              <a:stretch>
                <a:fillRect l="-887" t="-2654" r="-238" b="-104"/>
              </a:stretch>
            </a:blipFill>
          </p:spPr>
        </p:sp>
        <p:sp>
          <p:nvSpPr>
            <p:cNvPr id="4" name="Freeform 4"/>
            <p:cNvSpPr/>
            <p:nvPr/>
          </p:nvSpPr>
          <p:spPr>
            <a:xfrm>
              <a:off x="8171831" y="4220040"/>
              <a:ext cx="24384000" cy="2558392"/>
            </a:xfrm>
            <a:custGeom>
              <a:avLst/>
              <a:gdLst/>
              <a:ahLst/>
              <a:cxnLst/>
              <a:rect l="l" t="t" r="r" b="b"/>
              <a:pathLst>
                <a:path w="24384000" h="2558392">
                  <a:moveTo>
                    <a:pt x="0" y="0"/>
                  </a:moveTo>
                  <a:lnTo>
                    <a:pt x="24384000" y="0"/>
                  </a:lnTo>
                  <a:lnTo>
                    <a:pt x="24384000" y="2558392"/>
                  </a:lnTo>
                  <a:lnTo>
                    <a:pt x="0" y="255839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3"/>
              <a:stretch>
                <a:fillRect t="-69137" b="-69137"/>
              </a:stretch>
            </a:blipFill>
          </p:spPr>
        </p:sp>
      </p:grpSp>
      <p:sp>
        <p:nvSpPr>
          <p:cNvPr id="5" name="TextBox 5"/>
          <p:cNvSpPr txBox="1"/>
          <p:nvPr/>
        </p:nvSpPr>
        <p:spPr>
          <a:xfrm>
            <a:off x="596236" y="1379326"/>
            <a:ext cx="9629641" cy="550150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3888"/>
              </a:lnSpc>
            </a:pPr>
            <a:r>
              <a:rPr lang="en-US" sz="3600" spc="-143" dirty="0">
                <a:solidFill>
                  <a:srgbClr val="2728C0"/>
                </a:solidFill>
                <a:latin typeface="Youth"/>
              </a:rPr>
              <a:t>Protocol</a:t>
            </a:r>
          </a:p>
          <a:p>
            <a:pPr>
              <a:lnSpc>
                <a:spcPts val="3888"/>
              </a:lnSpc>
            </a:pPr>
            <a:endParaRPr lang="en-US" sz="3600" spc="-143" dirty="0">
              <a:solidFill>
                <a:srgbClr val="2728C0"/>
              </a:solidFill>
              <a:latin typeface="Youth"/>
            </a:endParaRPr>
          </a:p>
          <a:p>
            <a:pPr>
              <a:lnSpc>
                <a:spcPts val="3888"/>
              </a:lnSpc>
            </a:pPr>
            <a:r>
              <a:rPr lang="en-US" sz="2400" spc="-143" dirty="0">
                <a:solidFill>
                  <a:srgbClr val="2728C0"/>
                </a:solidFill>
                <a:latin typeface="Poppins" panose="020B0604020202020204" charset="0"/>
                <a:cs typeface="Poppins" panose="020B0604020202020204" charset="0"/>
              </a:rPr>
              <a:t>Players move along the net for a fair play handshake and gather at the players bench.</a:t>
            </a:r>
          </a:p>
          <a:p>
            <a:pPr marL="381019" indent="-381019">
              <a:lnSpc>
                <a:spcPts val="3888"/>
              </a:lnSpc>
              <a:buFont typeface="Arial" panose="020B0604020202020204" pitchFamily="34" charset="0"/>
              <a:buChar char="•"/>
            </a:pPr>
            <a:r>
              <a:rPr lang="en-US" sz="2400" spc="-143" dirty="0">
                <a:solidFill>
                  <a:srgbClr val="2728C0"/>
                </a:solidFill>
                <a:latin typeface="Poppins" panose="020B0604020202020204" charset="0"/>
                <a:cs typeface="Poppins" panose="020B0604020202020204" charset="0"/>
              </a:rPr>
              <a:t>2’ 2</a:t>
            </a:r>
            <a:r>
              <a:rPr lang="en-US" sz="2400" spc="-143" baseline="30000" dirty="0">
                <a:solidFill>
                  <a:srgbClr val="2728C0"/>
                </a:solidFill>
                <a:latin typeface="Poppins" panose="020B0604020202020204" charset="0"/>
                <a:cs typeface="Poppins" panose="020B0604020202020204" charset="0"/>
              </a:rPr>
              <a:t>nd</a:t>
            </a:r>
            <a:r>
              <a:rPr lang="en-US" sz="2400" spc="-143" dirty="0">
                <a:solidFill>
                  <a:srgbClr val="2728C0"/>
                </a:solidFill>
                <a:latin typeface="Poppins" panose="020B0604020202020204" charset="0"/>
                <a:cs typeface="Poppins" panose="020B0604020202020204" charset="0"/>
              </a:rPr>
              <a:t> referee checks the players standing position, comparing them with those on their respective line up sheet. Permits the starting libero to enter the court. Checks with the scorer if he/she is ready to start. Feeds the ball to the serving team.</a:t>
            </a:r>
          </a:p>
          <a:p>
            <a:pPr marL="381019" indent="-381019">
              <a:lnSpc>
                <a:spcPts val="3888"/>
              </a:lnSpc>
              <a:buFont typeface="Arial" panose="020B0604020202020204" pitchFamily="34" charset="0"/>
              <a:buChar char="•"/>
            </a:pPr>
            <a:r>
              <a:rPr lang="en-US" sz="2400" spc="-143" dirty="0">
                <a:solidFill>
                  <a:srgbClr val="2728C0"/>
                </a:solidFill>
                <a:latin typeface="Poppins" panose="020B0604020202020204" charset="0"/>
                <a:cs typeface="Poppins" panose="020B0604020202020204" charset="0"/>
              </a:rPr>
              <a:t>0’ First service</a:t>
            </a:r>
          </a:p>
          <a:p>
            <a:pPr marL="381019" indent="-381019">
              <a:lnSpc>
                <a:spcPts val="3888"/>
              </a:lnSpc>
              <a:buFont typeface="Arial" panose="020B0604020202020204" pitchFamily="34" charset="0"/>
              <a:buChar char="•"/>
            </a:pPr>
            <a:endParaRPr lang="en-US" sz="2400" spc="-143" dirty="0">
              <a:solidFill>
                <a:srgbClr val="2728C0"/>
              </a:solidFill>
              <a:latin typeface="Poppins" panose="020B0604020202020204" charset="0"/>
              <a:cs typeface="Poppins" panose="020B0604020202020204" charset="0"/>
            </a:endParaRPr>
          </a:p>
          <a:p>
            <a:pPr marL="381019" indent="-381019">
              <a:lnSpc>
                <a:spcPts val="3888"/>
              </a:lnSpc>
              <a:buFont typeface="Arial" panose="020B0604020202020204" pitchFamily="34" charset="0"/>
              <a:buChar char="•"/>
            </a:pPr>
            <a:endParaRPr lang="en-US" sz="2400" spc="-143" dirty="0">
              <a:solidFill>
                <a:srgbClr val="2728C0"/>
              </a:solidFill>
              <a:latin typeface="Poppins" panose="020B0604020202020204" charset="0"/>
              <a:cs typeface="Poppins" panose="020B060402020202020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949120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A5904C929247F459D9FEFA30E3346D6" ma:contentTypeVersion="15" ma:contentTypeDescription="Create a new document." ma:contentTypeScope="" ma:versionID="6a14ff4b222405ddb59d4f8c6fc7ac32">
  <xsd:schema xmlns:xsd="http://www.w3.org/2001/XMLSchema" xmlns:xs="http://www.w3.org/2001/XMLSchema" xmlns:p="http://schemas.microsoft.com/office/2006/metadata/properties" xmlns:ns2="61c83193-5adc-478a-bc3d-09a76335456e" xmlns:ns3="16bf02d9-954d-45ca-88b4-00cd164b9ab0" targetNamespace="http://schemas.microsoft.com/office/2006/metadata/properties" ma:root="true" ma:fieldsID="0b82c1cf92e58c0397947b38a72a482d" ns2:_="" ns3:_="">
    <xsd:import namespace="61c83193-5adc-478a-bc3d-09a76335456e"/>
    <xsd:import namespace="16bf02d9-954d-45ca-88b4-00cd164b9ab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Location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1c83193-5adc-478a-bc3d-09a76335456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2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4" nillable="true" ma:taxonomy="true" ma:internalName="lcf76f155ced4ddcb4097134ff3c332f" ma:taxonomyFieldName="MediaServiceImageTags" ma:displayName="Image Tags" ma:readOnly="false" ma:fieldId="{5cf76f15-5ced-4ddc-b409-7134ff3c332f}" ma:taxonomyMulti="true" ma:sspId="928066d5-eb58-489f-9119-4655b611222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1" nillable="true" ma:displayName="Location" ma:indexed="true" ma:internalName="MediaServiceLocation" ma:readOnly="true">
      <xsd:simpleType>
        <xsd:restriction base="dms:Text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bf02d9-954d-45ca-88b4-00cd164b9ab0" elementFormDefault="qualified">
    <xsd:import namespace="http://schemas.microsoft.com/office/2006/documentManagement/types"/>
    <xsd:import namespace="http://schemas.microsoft.com/office/infopath/2007/PartnerControls"/>
    <xsd:element name="TaxCatchAll" ma:index="15" nillable="true" ma:displayName="Taxonomy Catch All Column" ma:hidden="true" ma:list="{2be589ca-2131-4f81-b58a-a38f9f43100a}" ma:internalName="TaxCatchAll" ma:showField="CatchAllData" ma:web="16bf02d9-954d-45ca-88b4-00cd164b9ab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F5B93810-EB91-4235-842B-5936C74163E0}"/>
</file>

<file path=customXml/itemProps2.xml><?xml version="1.0" encoding="utf-8"?>
<ds:datastoreItem xmlns:ds="http://schemas.openxmlformats.org/officeDocument/2006/customXml" ds:itemID="{CBF29686-62D0-4E12-AB96-FDEA1003FF58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206</Words>
  <Application>Microsoft Office PowerPoint</Application>
  <PresentationFormat>Widescreen</PresentationFormat>
  <Paragraphs>21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Arial</vt:lpstr>
      <vt:lpstr>Calibri</vt:lpstr>
      <vt:lpstr>Calibri Light</vt:lpstr>
      <vt:lpstr>Poppins</vt:lpstr>
      <vt:lpstr>Youth</vt:lpstr>
      <vt:lpstr>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Giordano Dos Santos</dc:creator>
  <cp:lastModifiedBy>Giordano Dos Santos</cp:lastModifiedBy>
  <cp:revision>1</cp:revision>
  <dcterms:created xsi:type="dcterms:W3CDTF">2024-08-19T16:12:50Z</dcterms:created>
  <dcterms:modified xsi:type="dcterms:W3CDTF">2024-08-19T16:13:25Z</dcterms:modified>
</cp:coreProperties>
</file>